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0"/>
  </p:notesMasterIdLst>
  <p:sldIdLst>
    <p:sldId id="256" r:id="rId2"/>
    <p:sldId id="272" r:id="rId3"/>
    <p:sldId id="276" r:id="rId4"/>
    <p:sldId id="266" r:id="rId5"/>
    <p:sldId id="257" r:id="rId6"/>
    <p:sldId id="264" r:id="rId7"/>
    <p:sldId id="265" r:id="rId8"/>
    <p:sldId id="27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87;&#1091;&#1073;&#1083;&#1080;&#1095;&#1085;&#1099;&#1081;%20&#1073;&#1102;&#1076;&#1078;&#1077;&#1090;\&#1076;&#1080;&#1072;&#1075;&#1088;&#1072;&#1084;&#1084;&#1099;%20&#1082;%20&#1087;&#1091;&#1073;&#1083;&#1080;&#1095;&#1085;&#1086;&#1084;&#1091;%20&#1073;&#1102;&#1076;&#1078;&#1077;&#1090;&#109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87;&#1091;&#1073;&#1083;&#1080;&#1095;&#1085;&#1099;&#1081;%20&#1073;&#1102;&#1076;&#1078;&#1077;&#1090;\&#1076;&#1080;&#1072;&#1075;&#1088;&#1072;&#1084;&#1084;&#1099;%20&#1082;%20&#1087;&#1091;&#1073;&#1083;&#1080;&#1095;&#1085;&#1086;&#1084;&#1091;%20&#1073;&#1102;&#1076;&#1078;&#1077;&#1090;&#109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87;&#1091;&#1073;&#1083;&#1080;&#1095;&#1085;&#1099;&#1081;%20&#1073;&#1102;&#1076;&#1078;&#1077;&#1090;\&#1076;&#1080;&#1072;&#1075;&#1088;&#1072;&#1084;&#1084;&#1099;%20&#1082;%20&#1087;&#1091;&#1073;&#1083;&#1080;&#1095;&#1085;&#1086;&#1084;&#1091;%20&#1073;&#1102;&#1076;&#1078;&#1077;&#1090;&#109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/>
              <a:t>Объем поступлений налоговых и неналоговых доходов, безвозмездных поступлений</a:t>
            </a:r>
          </a:p>
          <a:p>
            <a:pPr>
              <a:defRPr/>
            </a:pPr>
            <a:r>
              <a:rPr lang="ru-RU" dirty="0" smtClean="0"/>
              <a:t>за</a:t>
            </a:r>
            <a:r>
              <a:rPr lang="ru-RU" baseline="0" dirty="0" smtClean="0"/>
              <a:t> 2020 год</a:t>
            </a:r>
            <a:endParaRPr lang="ru-RU" dirty="0"/>
          </a:p>
        </c:rich>
      </c:tx>
      <c:layout>
        <c:manualLayout>
          <c:xMode val="edge"/>
          <c:yMode val="edge"/>
          <c:x val="0.11443808116515615"/>
          <c:y val="9.3750000000000291E-3"/>
        </c:manualLayout>
      </c:layout>
    </c:title>
    <c:plotArea>
      <c:layout>
        <c:manualLayout>
          <c:layoutTarget val="inner"/>
          <c:xMode val="edge"/>
          <c:yMode val="edge"/>
          <c:x val="2.6032973903855117E-2"/>
          <c:y val="0.27772440944881888"/>
          <c:w val="0.94033676443598257"/>
          <c:h val="0.7124574311023622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фактических поступлений налоговых и неналоговых доходов на 2018 год</c:v>
                </c:pt>
              </c:strCache>
            </c:strRef>
          </c:tx>
          <c:dLbls>
            <c:dLbl>
              <c:idx val="0"/>
              <c:layout>
                <c:manualLayout>
                  <c:x val="3.1981794663267092E-3"/>
                  <c:y val="-1.785689824291080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Налоговые и неналоговые доходы
</a:t>
                    </a:r>
                    <a:r>
                      <a:rPr lang="ru-RU" dirty="0" smtClean="0"/>
                      <a:t>18 308 290,86</a:t>
                    </a:r>
                  </a:p>
                  <a:p>
                    <a:r>
                      <a:rPr lang="ru-RU" dirty="0" smtClean="0"/>
                      <a:t>рублей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27%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6.4323216652475241E-4"/>
                  <c:y val="-0.2909915190318476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
</a:t>
                    </a:r>
                    <a:r>
                      <a:rPr lang="ru-RU" dirty="0" smtClean="0"/>
                      <a:t>49 538 663,92</a:t>
                    </a:r>
                  </a:p>
                  <a:p>
                    <a:r>
                      <a:rPr lang="ru-RU" dirty="0" smtClean="0"/>
                      <a:t>рублей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73%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showVal val="1"/>
            <c:showCatName val="1"/>
            <c:showPercent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17922700</c:v>
                </c:pt>
                <c:pt idx="1">
                  <c:v>29613680.5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cat>
            <c:strRef>
              <c:f>Лист7!$B$4:$B$10</c:f>
              <c:strCache>
                <c:ptCount val="7"/>
                <c:pt idx="0">
                  <c:v>НДФЛ 12 003 108,44 руб.</c:v>
                </c:pt>
                <c:pt idx="1">
                  <c:v>Единый сельскохозяйственный налог 153 092,83 руб.</c:v>
                </c:pt>
                <c:pt idx="2">
                  <c:v>Налоги на имущество 695 628,02  руб.</c:v>
                </c:pt>
                <c:pt idx="3">
                  <c:v>Доходы от использования имущества, находящегося в государственной и муниципальной собственности 4 489 350,93 руб.</c:v>
                </c:pt>
                <c:pt idx="4">
                  <c:v>Доходы от оказания платных услуги компенсации затрат государства 162 616,31 руб.</c:v>
                </c:pt>
                <c:pt idx="5">
                  <c:v>Прочие неналоговые доходы 762 244,33 руб.</c:v>
                </c:pt>
                <c:pt idx="6">
                  <c:v> Штрафы, неустойки, пени 42 250,00 руб.</c:v>
                </c:pt>
              </c:strCache>
            </c:strRef>
          </c:cat>
          <c:val>
            <c:numRef>
              <c:f>Лист7!$C$4:$C$10</c:f>
              <c:numCache>
                <c:formatCode>General</c:formatCode>
                <c:ptCount val="7"/>
                <c:pt idx="0">
                  <c:v>12003108.439999999</c:v>
                </c:pt>
                <c:pt idx="1">
                  <c:v>153092.82999999999</c:v>
                </c:pt>
                <c:pt idx="2">
                  <c:v>695628.02</c:v>
                </c:pt>
                <c:pt idx="3">
                  <c:v>4489350.93</c:v>
                </c:pt>
                <c:pt idx="4">
                  <c:v>162616.31</c:v>
                </c:pt>
                <c:pt idx="5">
                  <c:v>762244.33</c:v>
                </c:pt>
                <c:pt idx="6">
                  <c:v>42250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cat>
            <c:strRef>
              <c:f>Лист8!$B$18:$B$22</c:f>
              <c:strCache>
                <c:ptCount val="5"/>
                <c:pt idx="0">
                  <c:v>Дотации бюджетам сельских поселений 138 800,00 руб.</c:v>
                </c:pt>
                <c:pt idx="1">
                  <c:v>Прочие субсидии 44 206 176,57 руб.</c:v>
                </c:pt>
                <c:pt idx="2">
                  <c:v>Субвенции бюджетам сельских поселений 228 271,00 руб.</c:v>
                </c:pt>
                <c:pt idx="3">
                  <c:v>Иные межбюджетные трансферты 4 976 441,36 руб.</c:v>
                </c:pt>
                <c:pt idx="4">
                  <c:v>Возврат остатков субсидий -11 025,01</c:v>
                </c:pt>
              </c:strCache>
            </c:strRef>
          </c:cat>
          <c:val>
            <c:numRef>
              <c:f>Лист8!$C$18:$C$22</c:f>
              <c:numCache>
                <c:formatCode>General</c:formatCode>
                <c:ptCount val="5"/>
                <c:pt idx="0">
                  <c:v>138800</c:v>
                </c:pt>
                <c:pt idx="1">
                  <c:v>44206176.57</c:v>
                </c:pt>
                <c:pt idx="2">
                  <c:v>228271</c:v>
                </c:pt>
                <c:pt idx="3">
                  <c:v>4976441.3600000003</c:v>
                </c:pt>
                <c:pt idx="4">
                  <c:v>-11025.01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0603384841795441E-2"/>
          <c:y val="8.8970090859854675E-2"/>
          <c:w val="0.63320899457104285"/>
          <c:h val="0.82783167255608248"/>
        </c:manualLayout>
      </c:layout>
      <c:pieChart>
        <c:varyColors val="1"/>
        <c:ser>
          <c:idx val="0"/>
          <c:order val="0"/>
          <c:cat>
            <c:strRef>
              <c:f>Лист9!$B$3:$B$14</c:f>
              <c:strCache>
                <c:ptCount val="12"/>
                <c:pt idx="0">
                  <c:v>Функционирование высшего должностного лица 775 205,69 руб.</c:v>
                </c:pt>
                <c:pt idx="1">
                  <c:v>Функционирование местных администраций 2 918 109,03 руб.</c:v>
                </c:pt>
                <c:pt idx="2">
                  <c:v>Другие общегосударственные вопросы 6 174 180,17руб.</c:v>
                </c:pt>
                <c:pt idx="3">
                  <c:v>Мобилизационная и вневойсковая подготовка 224 655,00 руб.</c:v>
                </c:pt>
                <c:pt idx="4">
                  <c:v>Другие вопросы в области национальной безопасности и правоохранительной деятельности 49 394,25 руб.</c:v>
                </c:pt>
                <c:pt idx="5">
                  <c:v>Национальная экономика 6 195 807,81</c:v>
                </c:pt>
                <c:pt idx="6">
                  <c:v>Другие вопросы в области национальной экономики 1 395 774,45 руб.</c:v>
                </c:pt>
                <c:pt idx="7">
                  <c:v>Коммунальное хозяйство 126 000 руб.</c:v>
                </c:pt>
                <c:pt idx="8">
                  <c:v>Благоустройство 48 411 526,97 руб.</c:v>
                </c:pt>
                <c:pt idx="9">
                  <c:v>Расходы на признание прав и регулирование отношений муниципальной собственности 10 958,65 руб.</c:v>
                </c:pt>
                <c:pt idx="10">
                  <c:v>Образование 32 000,00 руб.</c:v>
                </c:pt>
                <c:pt idx="11">
                  <c:v>Массовый спорт 314 758,10 руб.</c:v>
                </c:pt>
              </c:strCache>
            </c:strRef>
          </c:cat>
          <c:val>
            <c:numRef>
              <c:f>Лист9!$C$3:$C$14</c:f>
              <c:numCache>
                <c:formatCode>General</c:formatCode>
                <c:ptCount val="12"/>
                <c:pt idx="0" formatCode="#,##0.00">
                  <c:v>775205.69</c:v>
                </c:pt>
                <c:pt idx="1">
                  <c:v>2918109.03</c:v>
                </c:pt>
                <c:pt idx="2">
                  <c:v>6174180.1699999999</c:v>
                </c:pt>
                <c:pt idx="3">
                  <c:v>224655</c:v>
                </c:pt>
                <c:pt idx="4">
                  <c:v>49394.25</c:v>
                </c:pt>
                <c:pt idx="5">
                  <c:v>6195807.8099999996</c:v>
                </c:pt>
                <c:pt idx="6">
                  <c:v>1395774</c:v>
                </c:pt>
                <c:pt idx="7">
                  <c:v>126000</c:v>
                </c:pt>
                <c:pt idx="8">
                  <c:v>48411526</c:v>
                </c:pt>
                <c:pt idx="9">
                  <c:v>10958</c:v>
                </c:pt>
                <c:pt idx="10">
                  <c:v>32000</c:v>
                </c:pt>
                <c:pt idx="11">
                  <c:v>314758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FC9B2A-4650-4DBC-BCFA-046D4C237948}" type="doc">
      <dgm:prSet loTypeId="urn:microsoft.com/office/officeart/2005/8/layout/vList2" loCatId="list" qsTypeId="urn:microsoft.com/office/officeart/2005/8/quickstyle/3d7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DFC27C47-EAC9-47CC-A266-8AD149C488A6}">
      <dgm:prSet phldrT="[Текст]"/>
      <dgm:spPr/>
      <dgm:t>
        <a:bodyPr/>
        <a:lstStyle/>
        <a:p>
          <a:r>
            <a:rPr lang="ru-RU" altLang="ru-RU" dirty="0" smtClean="0">
              <a:cs typeface="Arial" pitchFamily="34" charset="0"/>
            </a:rPr>
            <a:t>1.Составление проекта бюджета очередного года</a:t>
          </a:r>
          <a:endParaRPr lang="ru-RU" dirty="0"/>
        </a:p>
      </dgm:t>
    </dgm:pt>
    <dgm:pt modelId="{D6607A37-3FD0-408C-8372-98A435A2B23B}" type="parTrans" cxnId="{3F06E6FE-6F92-4B2D-B8A5-659C623E5335}">
      <dgm:prSet/>
      <dgm:spPr/>
      <dgm:t>
        <a:bodyPr/>
        <a:lstStyle/>
        <a:p>
          <a:endParaRPr lang="ru-RU"/>
        </a:p>
      </dgm:t>
    </dgm:pt>
    <dgm:pt modelId="{08EB45D0-4EEA-4C31-9508-183F3546B102}" type="sibTrans" cxnId="{3F06E6FE-6F92-4B2D-B8A5-659C623E5335}">
      <dgm:prSet/>
      <dgm:spPr/>
      <dgm:t>
        <a:bodyPr/>
        <a:lstStyle/>
        <a:p>
          <a:endParaRPr lang="ru-RU"/>
        </a:p>
      </dgm:t>
    </dgm:pt>
    <dgm:pt modelId="{3EA6B1F9-B9A6-45FC-9456-23DC4EE646DF}">
      <dgm:prSet phldrT="[Текст]"/>
      <dgm:spPr/>
      <dgm:t>
        <a:bodyPr/>
        <a:lstStyle/>
        <a:p>
          <a:r>
            <a:rPr lang="ru-RU" altLang="ru-RU" dirty="0" smtClean="0">
              <a:cs typeface="Arial" pitchFamily="34" charset="0"/>
            </a:rPr>
            <a:t>5.Формирование отчёта об исполнении бюджета  предыдущего года</a:t>
          </a:r>
          <a:endParaRPr lang="ru-RU" dirty="0"/>
        </a:p>
      </dgm:t>
    </dgm:pt>
    <dgm:pt modelId="{E202AB27-7804-4E98-B955-6C6494B3D3A8}" type="parTrans" cxnId="{558C5B1F-3146-4B77-81EE-2AD175B80BB9}">
      <dgm:prSet/>
      <dgm:spPr/>
      <dgm:t>
        <a:bodyPr/>
        <a:lstStyle/>
        <a:p>
          <a:endParaRPr lang="ru-RU"/>
        </a:p>
      </dgm:t>
    </dgm:pt>
    <dgm:pt modelId="{8B71267C-7CC3-450F-B45B-AD3B7B5C618C}" type="sibTrans" cxnId="{558C5B1F-3146-4B77-81EE-2AD175B80BB9}">
      <dgm:prSet/>
      <dgm:spPr/>
      <dgm:t>
        <a:bodyPr/>
        <a:lstStyle/>
        <a:p>
          <a:endParaRPr lang="ru-RU"/>
        </a:p>
      </dgm:t>
    </dgm:pt>
    <dgm:pt modelId="{C20C379F-0750-42EC-91E3-6C7781C89206}">
      <dgm:prSet phldrT="[Текст]"/>
      <dgm:spPr/>
      <dgm:t>
        <a:bodyPr/>
        <a:lstStyle/>
        <a:p>
          <a:r>
            <a:rPr lang="ru-RU" altLang="ru-RU" dirty="0" smtClean="0">
              <a:cs typeface="Arial" pitchFamily="34" charset="0"/>
            </a:rPr>
            <a:t>2.Рассмотрение проекта бюджета очередного года</a:t>
          </a:r>
          <a:endParaRPr lang="ru-RU" dirty="0"/>
        </a:p>
      </dgm:t>
    </dgm:pt>
    <dgm:pt modelId="{D425695A-3E9D-4734-8B4B-7C0A364EC0B2}" type="parTrans" cxnId="{E613D3AF-0F94-44B6-AFA6-7D0F72004F25}">
      <dgm:prSet/>
      <dgm:spPr/>
      <dgm:t>
        <a:bodyPr/>
        <a:lstStyle/>
        <a:p>
          <a:endParaRPr lang="ru-RU"/>
        </a:p>
      </dgm:t>
    </dgm:pt>
    <dgm:pt modelId="{8FD3629D-5B45-485F-8808-270C8205EDF2}" type="sibTrans" cxnId="{E613D3AF-0F94-44B6-AFA6-7D0F72004F25}">
      <dgm:prSet/>
      <dgm:spPr/>
      <dgm:t>
        <a:bodyPr/>
        <a:lstStyle/>
        <a:p>
          <a:endParaRPr lang="ru-RU"/>
        </a:p>
      </dgm:t>
    </dgm:pt>
    <dgm:pt modelId="{043FBD97-D60B-4885-975F-8E4FF9A356DA}">
      <dgm:prSet phldrT="[Текст]"/>
      <dgm:spPr/>
      <dgm:t>
        <a:bodyPr/>
        <a:lstStyle/>
        <a:p>
          <a:r>
            <a:rPr lang="ru-RU" altLang="ru-RU" dirty="0" smtClean="0">
              <a:cs typeface="Arial" pitchFamily="34" charset="0"/>
            </a:rPr>
            <a:t>3.Утверждение  бюджета очередного год</a:t>
          </a:r>
          <a:endParaRPr lang="ru-RU" dirty="0"/>
        </a:p>
      </dgm:t>
    </dgm:pt>
    <dgm:pt modelId="{52EA87D3-EBFA-429F-8EDF-C352A7A68F2F}" type="parTrans" cxnId="{C153A530-5021-4D1C-85C0-5509A53A2B51}">
      <dgm:prSet/>
      <dgm:spPr/>
      <dgm:t>
        <a:bodyPr/>
        <a:lstStyle/>
        <a:p>
          <a:endParaRPr lang="ru-RU"/>
        </a:p>
      </dgm:t>
    </dgm:pt>
    <dgm:pt modelId="{4B3CD26E-4AFC-4F35-A222-B0441AF8761B}" type="sibTrans" cxnId="{C153A530-5021-4D1C-85C0-5509A53A2B51}">
      <dgm:prSet/>
      <dgm:spPr/>
      <dgm:t>
        <a:bodyPr/>
        <a:lstStyle/>
        <a:p>
          <a:endParaRPr lang="ru-RU"/>
        </a:p>
      </dgm:t>
    </dgm:pt>
    <dgm:pt modelId="{1DDD67DB-965E-4295-94F5-C9BB599909A9}">
      <dgm:prSet phldrT="[Текст]"/>
      <dgm:spPr/>
      <dgm:t>
        <a:bodyPr/>
        <a:lstStyle/>
        <a:p>
          <a:r>
            <a:rPr lang="ru-RU" altLang="ru-RU" dirty="0" smtClean="0">
              <a:cs typeface="Arial" pitchFamily="34" charset="0"/>
            </a:rPr>
            <a:t>4.Исполнение  бюджета  в текущем году</a:t>
          </a:r>
          <a:endParaRPr lang="ru-RU" dirty="0"/>
        </a:p>
      </dgm:t>
    </dgm:pt>
    <dgm:pt modelId="{E3830150-0100-4AD4-AAB0-1DC2937DE4B7}" type="parTrans" cxnId="{1680C44A-D434-41E0-9B06-C7AABF9A155B}">
      <dgm:prSet/>
      <dgm:spPr/>
      <dgm:t>
        <a:bodyPr/>
        <a:lstStyle/>
        <a:p>
          <a:endParaRPr lang="ru-RU"/>
        </a:p>
      </dgm:t>
    </dgm:pt>
    <dgm:pt modelId="{8BD72C47-DE9E-4669-9569-A134A96F7733}" type="sibTrans" cxnId="{1680C44A-D434-41E0-9B06-C7AABF9A155B}">
      <dgm:prSet/>
      <dgm:spPr/>
      <dgm:t>
        <a:bodyPr/>
        <a:lstStyle/>
        <a:p>
          <a:endParaRPr lang="ru-RU"/>
        </a:p>
      </dgm:t>
    </dgm:pt>
    <dgm:pt modelId="{BA3DA09D-ACA7-42A9-A2BE-0645ECC23C59}">
      <dgm:prSet phldrT="[Текст]"/>
      <dgm:spPr/>
      <dgm:t>
        <a:bodyPr/>
        <a:lstStyle/>
        <a:p>
          <a:r>
            <a:rPr lang="ru-RU" altLang="ru-RU" dirty="0" smtClean="0">
              <a:cs typeface="Arial" pitchFamily="34" charset="0"/>
            </a:rPr>
            <a:t>6.Утверждение отчёта об исполнении бюджета предыдущего года</a:t>
          </a:r>
          <a:endParaRPr lang="ru-RU" dirty="0"/>
        </a:p>
      </dgm:t>
    </dgm:pt>
    <dgm:pt modelId="{F4611163-76DE-449F-966A-A3D452762ED8}" type="parTrans" cxnId="{EB22CD9F-F24F-439D-A4A2-09E01A2606C2}">
      <dgm:prSet/>
      <dgm:spPr/>
      <dgm:t>
        <a:bodyPr/>
        <a:lstStyle/>
        <a:p>
          <a:endParaRPr lang="ru-RU"/>
        </a:p>
      </dgm:t>
    </dgm:pt>
    <dgm:pt modelId="{B9F903B8-F763-4E7A-AF68-EE5EF0B27140}" type="sibTrans" cxnId="{EB22CD9F-F24F-439D-A4A2-09E01A2606C2}">
      <dgm:prSet/>
      <dgm:spPr/>
      <dgm:t>
        <a:bodyPr/>
        <a:lstStyle/>
        <a:p>
          <a:endParaRPr lang="ru-RU"/>
        </a:p>
      </dgm:t>
    </dgm:pt>
    <dgm:pt modelId="{142C1C63-DF1E-454A-B118-41ABCDAD9A5F}" type="pres">
      <dgm:prSet presAssocID="{CBFC9B2A-4650-4DBC-BCFA-046D4C2379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BB67CA-C31D-4D59-8939-9BE80A0E42F3}" type="pres">
      <dgm:prSet presAssocID="{DFC27C47-EAC9-47CC-A266-8AD149C488A6}" presName="parentText" presStyleLbl="node1" presStyleIdx="0" presStyleCnt="6" custLinFactNeighborX="-5079" custLinFactNeighborY="-153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DDFB2-42E6-475D-8C1C-6E51C5983B6A}" type="pres">
      <dgm:prSet presAssocID="{08EB45D0-4EEA-4C31-9508-183F3546B102}" presName="spacer" presStyleCnt="0"/>
      <dgm:spPr/>
      <dgm:t>
        <a:bodyPr/>
        <a:lstStyle/>
        <a:p>
          <a:endParaRPr lang="ru-RU"/>
        </a:p>
      </dgm:t>
    </dgm:pt>
    <dgm:pt modelId="{049C99DC-AC25-465D-90A4-80B2C78B8A26}" type="pres">
      <dgm:prSet presAssocID="{C20C379F-0750-42EC-91E3-6C7781C8920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3008A-2989-4A92-8AAF-335DDE971254}" type="pres">
      <dgm:prSet presAssocID="{8FD3629D-5B45-485F-8808-270C8205EDF2}" presName="spacer" presStyleCnt="0"/>
      <dgm:spPr/>
      <dgm:t>
        <a:bodyPr/>
        <a:lstStyle/>
        <a:p>
          <a:endParaRPr lang="ru-RU"/>
        </a:p>
      </dgm:t>
    </dgm:pt>
    <dgm:pt modelId="{B4CCC54C-081A-4BA8-9D78-FF841A67D28D}" type="pres">
      <dgm:prSet presAssocID="{043FBD97-D60B-4885-975F-8E4FF9A356D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95F07-B000-466C-A3D9-A61D4D8EA127}" type="pres">
      <dgm:prSet presAssocID="{4B3CD26E-4AFC-4F35-A222-B0441AF8761B}" presName="spacer" presStyleCnt="0"/>
      <dgm:spPr/>
      <dgm:t>
        <a:bodyPr/>
        <a:lstStyle/>
        <a:p>
          <a:endParaRPr lang="ru-RU"/>
        </a:p>
      </dgm:t>
    </dgm:pt>
    <dgm:pt modelId="{86F0D62E-3EA8-4919-B8F0-218A1CB67C99}" type="pres">
      <dgm:prSet presAssocID="{1DDD67DB-965E-4295-94F5-C9BB599909A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CCEE92-0883-4A5B-82C8-259AD293D333}" type="pres">
      <dgm:prSet presAssocID="{8BD72C47-DE9E-4669-9569-A134A96F7733}" presName="spacer" presStyleCnt="0"/>
      <dgm:spPr/>
      <dgm:t>
        <a:bodyPr/>
        <a:lstStyle/>
        <a:p>
          <a:endParaRPr lang="ru-RU"/>
        </a:p>
      </dgm:t>
    </dgm:pt>
    <dgm:pt modelId="{5177F960-275C-4E22-83DC-E023A0DE72B5}" type="pres">
      <dgm:prSet presAssocID="{3EA6B1F9-B9A6-45FC-9456-23DC4EE646D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6F436-290C-4B0F-90AA-F066DA90A0AD}" type="pres">
      <dgm:prSet presAssocID="{8B71267C-7CC3-450F-B45B-AD3B7B5C618C}" presName="spacer" presStyleCnt="0"/>
      <dgm:spPr/>
      <dgm:t>
        <a:bodyPr/>
        <a:lstStyle/>
        <a:p>
          <a:endParaRPr lang="ru-RU"/>
        </a:p>
      </dgm:t>
    </dgm:pt>
    <dgm:pt modelId="{7BDED32E-5F11-40CD-93C2-ECBAA4E567EC}" type="pres">
      <dgm:prSet presAssocID="{BA3DA09D-ACA7-42A9-A2BE-0645ECC23C5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1F15FA-3EFD-48EE-8D3C-6B5B6016DA07}" type="presOf" srcId="{CBFC9B2A-4650-4DBC-BCFA-046D4C237948}" destId="{142C1C63-DF1E-454A-B118-41ABCDAD9A5F}" srcOrd="0" destOrd="0" presId="urn:microsoft.com/office/officeart/2005/8/layout/vList2"/>
    <dgm:cxn modelId="{041F13A2-FDE2-4843-8898-978787558AD6}" type="presOf" srcId="{BA3DA09D-ACA7-42A9-A2BE-0645ECC23C59}" destId="{7BDED32E-5F11-40CD-93C2-ECBAA4E567EC}" srcOrd="0" destOrd="0" presId="urn:microsoft.com/office/officeart/2005/8/layout/vList2"/>
    <dgm:cxn modelId="{3F06E6FE-6F92-4B2D-B8A5-659C623E5335}" srcId="{CBFC9B2A-4650-4DBC-BCFA-046D4C237948}" destId="{DFC27C47-EAC9-47CC-A266-8AD149C488A6}" srcOrd="0" destOrd="0" parTransId="{D6607A37-3FD0-408C-8372-98A435A2B23B}" sibTransId="{08EB45D0-4EEA-4C31-9508-183F3546B102}"/>
    <dgm:cxn modelId="{6E6857D6-AED1-4E34-BC20-76C57AA1B890}" type="presOf" srcId="{1DDD67DB-965E-4295-94F5-C9BB599909A9}" destId="{86F0D62E-3EA8-4919-B8F0-218A1CB67C99}" srcOrd="0" destOrd="0" presId="urn:microsoft.com/office/officeart/2005/8/layout/vList2"/>
    <dgm:cxn modelId="{E5FD9464-6027-4B86-BA7A-F88325D1809A}" type="presOf" srcId="{DFC27C47-EAC9-47CC-A266-8AD149C488A6}" destId="{B1BB67CA-C31D-4D59-8939-9BE80A0E42F3}" srcOrd="0" destOrd="0" presId="urn:microsoft.com/office/officeart/2005/8/layout/vList2"/>
    <dgm:cxn modelId="{E613D3AF-0F94-44B6-AFA6-7D0F72004F25}" srcId="{CBFC9B2A-4650-4DBC-BCFA-046D4C237948}" destId="{C20C379F-0750-42EC-91E3-6C7781C89206}" srcOrd="1" destOrd="0" parTransId="{D425695A-3E9D-4734-8B4B-7C0A364EC0B2}" sibTransId="{8FD3629D-5B45-485F-8808-270C8205EDF2}"/>
    <dgm:cxn modelId="{C153A530-5021-4D1C-85C0-5509A53A2B51}" srcId="{CBFC9B2A-4650-4DBC-BCFA-046D4C237948}" destId="{043FBD97-D60B-4885-975F-8E4FF9A356DA}" srcOrd="2" destOrd="0" parTransId="{52EA87D3-EBFA-429F-8EDF-C352A7A68F2F}" sibTransId="{4B3CD26E-4AFC-4F35-A222-B0441AF8761B}"/>
    <dgm:cxn modelId="{1680C44A-D434-41E0-9B06-C7AABF9A155B}" srcId="{CBFC9B2A-4650-4DBC-BCFA-046D4C237948}" destId="{1DDD67DB-965E-4295-94F5-C9BB599909A9}" srcOrd="3" destOrd="0" parTransId="{E3830150-0100-4AD4-AAB0-1DC2937DE4B7}" sibTransId="{8BD72C47-DE9E-4669-9569-A134A96F7733}"/>
    <dgm:cxn modelId="{558C5B1F-3146-4B77-81EE-2AD175B80BB9}" srcId="{CBFC9B2A-4650-4DBC-BCFA-046D4C237948}" destId="{3EA6B1F9-B9A6-45FC-9456-23DC4EE646DF}" srcOrd="4" destOrd="0" parTransId="{E202AB27-7804-4E98-B955-6C6494B3D3A8}" sibTransId="{8B71267C-7CC3-450F-B45B-AD3B7B5C618C}"/>
    <dgm:cxn modelId="{EB22CD9F-F24F-439D-A4A2-09E01A2606C2}" srcId="{CBFC9B2A-4650-4DBC-BCFA-046D4C237948}" destId="{BA3DA09D-ACA7-42A9-A2BE-0645ECC23C59}" srcOrd="5" destOrd="0" parTransId="{F4611163-76DE-449F-966A-A3D452762ED8}" sibTransId="{B9F903B8-F763-4E7A-AF68-EE5EF0B27140}"/>
    <dgm:cxn modelId="{75471FB1-397E-4993-A501-4460C1DC58F0}" type="presOf" srcId="{C20C379F-0750-42EC-91E3-6C7781C89206}" destId="{049C99DC-AC25-465D-90A4-80B2C78B8A26}" srcOrd="0" destOrd="0" presId="urn:microsoft.com/office/officeart/2005/8/layout/vList2"/>
    <dgm:cxn modelId="{E80B06F0-3D4D-4D2E-8336-D0970D529868}" type="presOf" srcId="{3EA6B1F9-B9A6-45FC-9456-23DC4EE646DF}" destId="{5177F960-275C-4E22-83DC-E023A0DE72B5}" srcOrd="0" destOrd="0" presId="urn:microsoft.com/office/officeart/2005/8/layout/vList2"/>
    <dgm:cxn modelId="{D02BD601-448C-4880-8EB6-4F731B25B115}" type="presOf" srcId="{043FBD97-D60B-4885-975F-8E4FF9A356DA}" destId="{B4CCC54C-081A-4BA8-9D78-FF841A67D28D}" srcOrd="0" destOrd="0" presId="urn:microsoft.com/office/officeart/2005/8/layout/vList2"/>
    <dgm:cxn modelId="{769AFC28-7455-4E85-A22C-EC9C509AC926}" type="presParOf" srcId="{142C1C63-DF1E-454A-B118-41ABCDAD9A5F}" destId="{B1BB67CA-C31D-4D59-8939-9BE80A0E42F3}" srcOrd="0" destOrd="0" presId="urn:microsoft.com/office/officeart/2005/8/layout/vList2"/>
    <dgm:cxn modelId="{ABC7A65E-E9FE-40E0-BDB0-B2982AE45A90}" type="presParOf" srcId="{142C1C63-DF1E-454A-B118-41ABCDAD9A5F}" destId="{4D2DDFB2-42E6-475D-8C1C-6E51C5983B6A}" srcOrd="1" destOrd="0" presId="urn:microsoft.com/office/officeart/2005/8/layout/vList2"/>
    <dgm:cxn modelId="{208A9606-FB29-43FD-B634-DDD08FBB5EC8}" type="presParOf" srcId="{142C1C63-DF1E-454A-B118-41ABCDAD9A5F}" destId="{049C99DC-AC25-465D-90A4-80B2C78B8A26}" srcOrd="2" destOrd="0" presId="urn:microsoft.com/office/officeart/2005/8/layout/vList2"/>
    <dgm:cxn modelId="{189142AB-9BA9-4BE7-BAE0-13DB8B1E1ED3}" type="presParOf" srcId="{142C1C63-DF1E-454A-B118-41ABCDAD9A5F}" destId="{B983008A-2989-4A92-8AAF-335DDE971254}" srcOrd="3" destOrd="0" presId="urn:microsoft.com/office/officeart/2005/8/layout/vList2"/>
    <dgm:cxn modelId="{66E55EFD-1308-468F-AFE7-D9C2DDB3C988}" type="presParOf" srcId="{142C1C63-DF1E-454A-B118-41ABCDAD9A5F}" destId="{B4CCC54C-081A-4BA8-9D78-FF841A67D28D}" srcOrd="4" destOrd="0" presId="urn:microsoft.com/office/officeart/2005/8/layout/vList2"/>
    <dgm:cxn modelId="{A2EE0960-DDA4-4FE5-9FAF-D331E9FBD712}" type="presParOf" srcId="{142C1C63-DF1E-454A-B118-41ABCDAD9A5F}" destId="{8DC95F07-B000-466C-A3D9-A61D4D8EA127}" srcOrd="5" destOrd="0" presId="urn:microsoft.com/office/officeart/2005/8/layout/vList2"/>
    <dgm:cxn modelId="{E36ED317-0F69-467C-BD7E-7B5BB37C5E08}" type="presParOf" srcId="{142C1C63-DF1E-454A-B118-41ABCDAD9A5F}" destId="{86F0D62E-3EA8-4919-B8F0-218A1CB67C99}" srcOrd="6" destOrd="0" presId="urn:microsoft.com/office/officeart/2005/8/layout/vList2"/>
    <dgm:cxn modelId="{E54C2FC1-2B11-47FF-9DAF-D669EE8E259C}" type="presParOf" srcId="{142C1C63-DF1E-454A-B118-41ABCDAD9A5F}" destId="{B2CCEE92-0883-4A5B-82C8-259AD293D333}" srcOrd="7" destOrd="0" presId="urn:microsoft.com/office/officeart/2005/8/layout/vList2"/>
    <dgm:cxn modelId="{05AA244F-D20F-42CE-9966-6B1C67A616EF}" type="presParOf" srcId="{142C1C63-DF1E-454A-B118-41ABCDAD9A5F}" destId="{5177F960-275C-4E22-83DC-E023A0DE72B5}" srcOrd="8" destOrd="0" presId="urn:microsoft.com/office/officeart/2005/8/layout/vList2"/>
    <dgm:cxn modelId="{8C72072B-BF0E-4B94-8F79-642BEC8912CF}" type="presParOf" srcId="{142C1C63-DF1E-454A-B118-41ABCDAD9A5F}" destId="{F006F436-290C-4B0F-90AA-F066DA90A0AD}" srcOrd="9" destOrd="0" presId="urn:microsoft.com/office/officeart/2005/8/layout/vList2"/>
    <dgm:cxn modelId="{1C56F5F1-14EA-4CC9-B9C0-0F1ED6F6CCAB}" type="presParOf" srcId="{142C1C63-DF1E-454A-B118-41ABCDAD9A5F}" destId="{7BDED32E-5F11-40CD-93C2-ECBAA4E567EC}" srcOrd="1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55E09-0B11-4739-9A71-C4BB959BDCF9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437D-301F-4DBB-9FFC-03449B6F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220378/3d0cac60971a511280cbba229d9b6329c07731f7/" TargetMode="External"/><Relationship Id="rId3" Type="http://schemas.openxmlformats.org/officeDocument/2006/relationships/hyperlink" Target="http://www.consultant.ru/document/cons_doc_LAW_283791/f0d20ded0dc626b12fab5cab870cb46001e1567d/" TargetMode="External"/><Relationship Id="rId7" Type="http://schemas.openxmlformats.org/officeDocument/2006/relationships/hyperlink" Target="http://www.consultant.ru/document/cons_doc_LAW_283580/e625deadfee87da5d5eb6e1866ae6969140b685b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consultant.ru/document/cons_doc_LAW_287149/" TargetMode="External"/><Relationship Id="rId5" Type="http://schemas.openxmlformats.org/officeDocument/2006/relationships/hyperlink" Target="http://www.consultant.ru/document/cons_doc_LAW_282698/3d0cac60971a511280cbba229d9b6329c07731f7/" TargetMode="External"/><Relationship Id="rId10" Type="http://schemas.openxmlformats.org/officeDocument/2006/relationships/hyperlink" Target="http://www.consultant.ru/document/cons_doc_LAW_156526/3d0cac60971a511280cbba229d9b6329c07731f7/" TargetMode="External"/><Relationship Id="rId4" Type="http://schemas.openxmlformats.org/officeDocument/2006/relationships/hyperlink" Target="http://www.consultant.ru/document/cons_doc_LAW_283791/de10ae8c3bbec326635e411c7df345c1ce715ce5/" TargetMode="External"/><Relationship Id="rId9" Type="http://schemas.openxmlformats.org/officeDocument/2006/relationships/hyperlink" Target="http://www.consultant.ru/document/cons_doc_LAW_200721/3d0cac60971a511280cbba229d9b6329c07731f7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К доходам бюджетов относятся налоговые доходы, неналоговые доходы и безвозмездные поступления.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К налоговым доходам бюджетов относятся доходы от предусмотренных законодательством Российской Федерации о налогах и сборах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федеральных налогов и сборов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том числе от налогов, предусмотренных специальными налоговыми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режимами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региональных налогов, местных налогов и сборов, а также пеней и штрафов по ним.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Федерального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закона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03.11.2015 N 301-ФЗ)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К неналоговым доходам бюджетов относятся: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законом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24 июля 2008 года N 161-ФЗ "О содействии развитию жилищного строительства";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Федеральных законов от 08.05.2010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N 83-ФЗ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24.11.2014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N 375-ФЗ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03.07.2016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N 345-ФЗ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(см. текст в предыдущей редакции)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от продажи имущества (кроме акций и иных форм участия в капитале, государственных запасов драгоценных металлов и драгоценных камней), находящегося в государственной или муниципальной собственности, 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законом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24 июля 2008 года N 161-ФЗ "О содействии развитию жилищного строительства";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Федеральных законов от 08.05.2010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N 83-ФЗ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28.12.2013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N 418-ФЗ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24.11.2014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N 375-ФЗ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03.07.2016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N 345-ФЗ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(см. текст в предыдущей редакции)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от платных услуг, оказываемых казенными учреждениями;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Федерального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закона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08.05.2010 N 83-ФЗ)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(см. текст в предыдущей редакции)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средства, полученные в результате применения мер гражданско-правовой, административной и уголовной ответственности, в том числе штрафы, конфискации, компенсации, а также средства, полученные в возмещение вреда, причиненного Российской Федерации, субъектам Российской Федерации, муниципальным образованиям, и иные суммы принудительного изъятия;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средства самообложения граждан;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иные неналоговые доходы.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К безвозмездным поступлениям относятся: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дотации из других бюджетов бюджетной системы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субсидии из других бюджетов бюджетной системы Российской Федерации (межбюджетные субсидии);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субвенции из федерального бюджета и (или) из бюджетов субъектов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иные межбюджетные трансферты из других бюджетов бюджетной системы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безвозмездные поступления от физических и юридических лиц, международных организаций и правительств иностранных государств, в том числе добровольные пожертвования.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ПОСТУПЛЕНИЯ ЗА 2017 ГОД – 18926526,37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</a:t>
            </a:r>
            <a:r>
              <a:rPr lang="ru-RU" baseline="0" dirty="0" smtClean="0"/>
              <a:t> объем налоговых и неналоговых доходов на 2019 год: 14015490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ВСЕГО ОБЪЕМ БЕЗВОЗМЕЗДНЫХ ПОСТУПЛЕНИЙ НА 2020 ГОД: 51539116,79 рублей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расходов по ведомственной структуре на 2020 год – 68062516,79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5786" y="357166"/>
            <a:ext cx="742955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>
              <a:latin typeface="Calibri" pitchFamily="34" charset="0"/>
            </a:endParaRPr>
          </a:p>
          <a:p>
            <a:pPr algn="ctr"/>
            <a:r>
              <a:rPr lang="ru-RU" sz="2800" dirty="0" smtClean="0">
                <a:latin typeface="Calibri" pitchFamily="34" charset="0"/>
              </a:rPr>
              <a:t>БЮДЖЕТ ДЛЯ ГРАЖДАН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ОТЧЕТ ОБ ИСПОЛНЕНИИ БЮДЖЕТА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МУНИЦИПАЛЬНОГО ОБРАЗОВАНИЯ </a:t>
            </a:r>
            <a:r>
              <a:rPr lang="ru-RU" sz="2800" b="1" dirty="0" smtClean="0">
                <a:latin typeface="Calibri" pitchFamily="34" charset="0"/>
              </a:rPr>
              <a:t>РАЗДОЛЬНЕНСКОЕ СЕЛЬСКОЕ ПОСЕЛЕНИЕ </a:t>
            </a:r>
            <a:r>
              <a:rPr lang="ru-RU" sz="2800" dirty="0" smtClean="0">
                <a:latin typeface="Calibri" pitchFamily="34" charset="0"/>
              </a:rPr>
              <a:t>РАЗДОЛЬНЕНСКОГО РАЙОНА 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РЕСПУБЛИКИ КРЫМ 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ЗА  2020 ГОД</a:t>
            </a:r>
            <a:endParaRPr lang="ru-RU" sz="2800" dirty="0">
              <a:latin typeface="Calibri" pitchFamily="34" charset="0"/>
            </a:endParaRPr>
          </a:p>
        </p:txBody>
      </p:sp>
      <p:pic>
        <p:nvPicPr>
          <p:cNvPr id="9" name="Рисунок 8" descr="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3857628"/>
            <a:ext cx="3786214" cy="28396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28596" y="357165"/>
            <a:ext cx="8320117" cy="616745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областной, краевой, республиканские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42" name="Picture 2" descr="Управление бюджетами с odoo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4178617"/>
            <a:ext cx="4286250" cy="2679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-214346" y="1571612"/>
          <a:ext cx="804866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00100" y="785794"/>
            <a:ext cx="614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cs typeface="Arial" pitchFamily="34" charset="0"/>
              </a:rPr>
              <a:t>Основные этапы бюджетного процесса</a:t>
            </a:r>
            <a:endParaRPr lang="ru-RU" altLang="ru-RU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142852"/>
            <a:ext cx="8786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Доходы бюджета – </a:t>
            </a:r>
            <a:r>
              <a:rPr lang="ru-RU" i="1" dirty="0" smtClean="0"/>
              <a:t>это безвозмездные и безвозвратные поступления денежные средств в бюджет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214422"/>
          <a:ext cx="8429685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2809895"/>
                <a:gridCol w="2809895"/>
              </a:tblGrid>
              <a:tr h="585467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Доходы бюджета</a:t>
                      </a:r>
                      <a:endParaRPr lang="ru-RU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10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Налоговые доходы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Неналоговые доходы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Безвозмездные поступления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23696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dirty="0" smtClean="0">
                          <a:latin typeface="Calibri" pitchFamily="34" charset="0"/>
                        </a:rPr>
                        <a:t>Поступления от уплаты налогов 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dirty="0" smtClean="0">
                        <a:latin typeface="Calibri" pitchFamily="34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dirty="0" smtClean="0">
                        <a:latin typeface="Calibri" pitchFamily="34" charset="0"/>
                      </a:endParaRP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Calibri" pitchFamily="34" charset="0"/>
                        </a:rPr>
                        <a:t>НДФЛ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Calibri" pitchFamily="34" charset="0"/>
                        </a:rPr>
                        <a:t>ЕНВД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Calibri" pitchFamily="34" charset="0"/>
                        </a:rPr>
                        <a:t>ЕСХН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Calibri" pitchFamily="34" charset="0"/>
                        </a:rPr>
                        <a:t>Другие налоги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alibri" pitchFamily="34" charset="0"/>
                        </a:rPr>
                        <a:t>Поступления от уплаты других пошлин и сборов установленных законодательством,</a:t>
                      </a:r>
                      <a:r>
                        <a:rPr lang="ru-RU" sz="1600" baseline="0" dirty="0" smtClean="0">
                          <a:latin typeface="Calibri" pitchFamily="34" charset="0"/>
                        </a:rPr>
                        <a:t> а также штрафов за нарушение законодательства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Calibri" pitchFamily="34" charset="0"/>
                        </a:rPr>
                        <a:t>Доходы от использования государственного имущества (муниципального)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Calibri" pitchFamily="34" charset="0"/>
                        </a:rPr>
                        <a:t>Доходы от оказания платных услуг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Calibri" pitchFamily="34" charset="0"/>
                        </a:rPr>
                        <a:t>Другие доходы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Поступления от других бюджетов системы (межбюджетные трансферты</a:t>
                      </a:r>
                      <a:r>
                        <a:rPr lang="ru-RU" baseline="0" dirty="0" smtClean="0">
                          <a:latin typeface="Calibri" pitchFamily="34" charset="0"/>
                        </a:rPr>
                        <a:t>, организаций, граждан (кроме налоговых и неналоговых доходов)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14282" y="1428736"/>
          <a:ext cx="8786874" cy="481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62" y="714356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ВСЕГО ПОСТУПЛЕНИЯ ЗА 2020 ГОД – 67 846 954,78 рублей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500042"/>
            <a:ext cx="8858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объем налоговых и неналоговых доходов за 2020 год: 18 308 290,86 рублей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1500174"/>
          <a:ext cx="7829550" cy="4819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0" y="214291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Объем и структура безвозмездных поступлений бюджета </a:t>
            </a:r>
            <a:r>
              <a:rPr lang="ru-RU" dirty="0" smtClean="0"/>
              <a:t>за 2020</a:t>
            </a:r>
            <a:endParaRPr lang="ru-RU" dirty="0" smtClean="0"/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 год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6215082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объем безвозмездных поступлений </a:t>
            </a:r>
            <a:r>
              <a:rPr lang="ru-RU" dirty="0" smtClean="0"/>
              <a:t>за 2020 </a:t>
            </a:r>
            <a:r>
              <a:rPr lang="ru-RU" dirty="0" smtClean="0"/>
              <a:t>год: </a:t>
            </a:r>
            <a:r>
              <a:rPr lang="ru-RU" dirty="0" smtClean="0"/>
              <a:t>49 538 663,92 </a:t>
            </a:r>
            <a:r>
              <a:rPr lang="ru-RU" dirty="0" smtClean="0"/>
              <a:t>рублей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14348" y="785794"/>
          <a:ext cx="8001056" cy="5000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1429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Ведомственная структура расходов </a:t>
            </a:r>
            <a:r>
              <a:rPr lang="ru-RU" dirty="0" smtClean="0"/>
              <a:t>за 2020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6357958"/>
            <a:ext cx="6101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Всего расходы бюджета составляют </a:t>
            </a:r>
            <a:r>
              <a:rPr lang="ru-RU" dirty="0" smtClean="0"/>
              <a:t>66 114 143,27 </a:t>
            </a:r>
            <a:r>
              <a:rPr lang="ru-RU" dirty="0" smtClean="0"/>
              <a:t>руб.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00034" y="257175"/>
          <a:ext cx="8286808" cy="660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1892</TotalTime>
  <Words>349</Words>
  <PresentationFormat>Экран (4:3)</PresentationFormat>
  <Paragraphs>81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191</cp:revision>
  <dcterms:created xsi:type="dcterms:W3CDTF">2018-07-19T07:34:37Z</dcterms:created>
  <dcterms:modified xsi:type="dcterms:W3CDTF">2021-04-30T12:10:14Z</dcterms:modified>
</cp:coreProperties>
</file>